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8" r:id="rId3"/>
    <p:sldId id="257" r:id="rId4"/>
    <p:sldId id="312" r:id="rId5"/>
    <p:sldId id="313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5" r:id="rId16"/>
    <p:sldId id="323" r:id="rId17"/>
    <p:sldId id="329" r:id="rId18"/>
    <p:sldId id="326" r:id="rId19"/>
    <p:sldId id="327" r:id="rId20"/>
    <p:sldId id="330" r:id="rId21"/>
    <p:sldId id="328" r:id="rId22"/>
    <p:sldId id="291" r:id="rId23"/>
  </p:sldIdLst>
  <p:sldSz cx="9144000" cy="5143500" type="screen16x9"/>
  <p:notesSz cx="6858000" cy="9144000"/>
  <p:embeddedFontLst>
    <p:embeddedFont>
      <p:font typeface="Do Hyeon" panose="020B0600000101010101" charset="-127"/>
      <p:regular r:id="rId25"/>
    </p:embeddedFont>
    <p:embeddedFont>
      <p:font typeface="Bebas Neue" panose="020B0606020202050201" pitchFamily="34" charset="0"/>
      <p:regular r:id="rId26"/>
    </p:embeddedFont>
    <p:embeddedFont>
      <p:font typeface="Blinker" panose="020B0600000101010101" charset="0"/>
      <p:regular r:id="rId27"/>
      <p:bold r:id="rId28"/>
    </p:embeddedFont>
    <p:embeddedFont>
      <p:font typeface="Livvic" pitchFamily="2" charset="0"/>
      <p:regular r:id="rId29"/>
      <p:bold r:id="rId30"/>
      <p:italic r:id="rId31"/>
      <p:boldItalic r:id="rId32"/>
    </p:embeddedFont>
    <p:embeddedFont>
      <p:font typeface="Montserrat Light" panose="000004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  <p:embeddedFont>
      <p:font typeface="Oxygen" panose="02000503000000000000" pitchFamily="2" charset="0"/>
      <p:regular r:id="rId41"/>
      <p:bold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36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E0A06B-9A9A-4E08-9D8D-4A1D2CF2B9D6}">
  <a:tblStyle styleId="{91E0A06B-9A9A-4E08-9D8D-4A1D2CF2B9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D375A6-8428-47CB-B87F-E8DB142643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50" y="120"/>
      </p:cViewPr>
      <p:guideLst>
        <p:guide orient="horz"/>
        <p:guide orient="horz" pos="3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0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911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09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772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8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48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44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85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813279221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813279221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853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9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8a43ff433f_1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8a43ff433f_1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8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7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81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22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66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a4dfc6c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a4dfc6c8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3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424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rot="-283">
            <a:off x="602625" y="405076"/>
            <a:ext cx="3638400" cy="3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2625" y="3844575"/>
            <a:ext cx="298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150"/>
            <a:ext cx="77106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664124" y="1413325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5664124" y="19073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3" hasCustomPrompt="1"/>
          </p:nvPr>
        </p:nvSpPr>
        <p:spPr>
          <a:xfrm>
            <a:off x="4791725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2023049" y="1413325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2023049" y="190737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6" hasCustomPrompt="1"/>
          </p:nvPr>
        </p:nvSpPr>
        <p:spPr>
          <a:xfrm>
            <a:off x="1150763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5664124" y="3140750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5664124" y="36379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9" hasCustomPrompt="1"/>
          </p:nvPr>
        </p:nvSpPr>
        <p:spPr>
          <a:xfrm>
            <a:off x="479172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3"/>
          </p:nvPr>
        </p:nvSpPr>
        <p:spPr>
          <a:xfrm>
            <a:off x="2023049" y="3140750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4"/>
          </p:nvPr>
        </p:nvSpPr>
        <p:spPr>
          <a:xfrm>
            <a:off x="2023049" y="36379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15" hasCustomPrompt="1"/>
          </p:nvPr>
        </p:nvSpPr>
        <p:spPr>
          <a:xfrm>
            <a:off x="115077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424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713225" y="198125"/>
            <a:ext cx="3072300" cy="12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713225" y="3050575"/>
            <a:ext cx="32850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CREDITS: </a:t>
            </a:r>
            <a:endParaRPr sz="1200" b="1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This presentation template was created </a:t>
            </a:r>
            <a:endParaRPr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by Slidesgo, including icons by  Flaticon, infographics &amp; images by Freepik </a:t>
            </a:r>
            <a:endParaRPr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13225" y="1631875"/>
            <a:ext cx="2939700" cy="13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292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ygen"/>
              <a:buChar char="●"/>
              <a:defRPr sz="1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2" r:id="rId4"/>
    <p:sldLayoutId id="2147483663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449">
          <p15:clr>
            <a:srgbClr val="00FF00"/>
          </p15:clr>
        </p15:guide>
        <p15:guide id="4" pos="5311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892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11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kaggle.com/datasets/ismailnasri20/driver-drowsiness-dataset-dd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subTitle" idx="1"/>
          </p:nvPr>
        </p:nvSpPr>
        <p:spPr>
          <a:xfrm>
            <a:off x="0" y="3420993"/>
            <a:ext cx="298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김 현 섭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ctrTitle"/>
          </p:nvPr>
        </p:nvSpPr>
        <p:spPr>
          <a:xfrm rot="-283">
            <a:off x="38" y="1359816"/>
            <a:ext cx="3638400" cy="91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dirty="0"/>
              <a:t>수업시간에</a:t>
            </a:r>
            <a:r>
              <a:rPr lang="en" sz="2500" dirty="0"/>
              <a:t> </a:t>
            </a:r>
            <a:r>
              <a:rPr lang="ko-KR" altLang="en-US" sz="2500" dirty="0">
                <a:solidFill>
                  <a:srgbClr val="FF0000"/>
                </a:solidFill>
              </a:rPr>
              <a:t>잘 생각 마라</a:t>
            </a:r>
            <a:r>
              <a:rPr lang="en-US" altLang="ko-KR" sz="2500" dirty="0">
                <a:solidFill>
                  <a:srgbClr val="FF0000"/>
                </a:solidFill>
              </a:rPr>
              <a:t>.</a:t>
            </a:r>
            <a:br>
              <a:rPr lang="en-US" altLang="ko-KR" sz="2500" dirty="0">
                <a:solidFill>
                  <a:srgbClr val="FF0000"/>
                </a:solidFill>
              </a:rPr>
            </a:br>
            <a:br>
              <a:rPr lang="en-US" altLang="ko-KR" sz="2500" dirty="0">
                <a:solidFill>
                  <a:srgbClr val="FF0000"/>
                </a:solidFill>
              </a:rPr>
            </a:br>
            <a:br>
              <a:rPr lang="en-US" altLang="ko-KR" sz="2500" dirty="0">
                <a:solidFill>
                  <a:srgbClr val="FF0000"/>
                </a:solidFill>
              </a:rPr>
            </a:br>
            <a:r>
              <a:rPr lang="ko-KR" altLang="en-US" sz="1000" dirty="0">
                <a:solidFill>
                  <a:srgbClr val="FF0000"/>
                </a:solidFill>
              </a:rPr>
              <a:t>안면 인식을 통한 수업 중 수면 원천 차단 방지 모델 개발</a:t>
            </a:r>
            <a:endParaRPr sz="1000" dirty="0"/>
          </a:p>
        </p:txBody>
      </p:sp>
      <p:pic>
        <p:nvPicPr>
          <p:cNvPr id="3" name="그림 2" descr="실내, 열기이(가) 표시된 사진">
            <a:extLst>
              <a:ext uri="{FF2B5EF4-FFF2-40B4-BE49-F238E27FC236}">
                <a16:creationId xmlns:a16="http://schemas.microsoft.com/office/drawing/2014/main" id="{7DDF4CB3-1622-1498-EBBA-443B40028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46" y="8006"/>
            <a:ext cx="4901453" cy="51354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538567" y="1152149"/>
            <a:ext cx="4040310" cy="35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CNN(</a:t>
            </a:r>
            <a:r>
              <a:rPr lang="ko-KR" altLang="en-US" sz="1200" dirty="0" err="1"/>
              <a:t>합성곱</a:t>
            </a:r>
            <a:r>
              <a:rPr lang="ko-KR" altLang="en-US" sz="1200" dirty="0"/>
              <a:t> 신경망</a:t>
            </a:r>
            <a:r>
              <a:rPr lang="en-US" altLang="ko-KR" sz="1200" dirty="0"/>
              <a:t>)</a:t>
            </a:r>
            <a:r>
              <a:rPr lang="ko-KR" altLang="en-US" sz="1200" dirty="0"/>
              <a:t>을 통한 이미지 분류 모델을 구현하기로 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이미지 데이터를 사용하고 학습 </a:t>
            </a:r>
            <a:r>
              <a:rPr lang="ko-KR" altLang="en-US" sz="1200" dirty="0" err="1"/>
              <a:t>진행시</a:t>
            </a:r>
            <a:r>
              <a:rPr lang="ko-KR" altLang="en-US" sz="1200" dirty="0"/>
              <a:t> 성능을 높이기 위해 </a:t>
            </a:r>
            <a:r>
              <a:rPr lang="en-US" altLang="ko-KR" sz="1200" dirty="0" err="1"/>
              <a:t>ImageDataGenerator</a:t>
            </a:r>
            <a:r>
              <a:rPr lang="ko-KR" altLang="en-US" sz="1200" dirty="0"/>
              <a:t>를 사용하여 이미지 데이터에 대하여 증강을 시행함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이미지 데이터를 </a:t>
            </a:r>
            <a:r>
              <a:rPr lang="en-US" altLang="ko-KR" sz="1200" dirty="0"/>
              <a:t>Train, Validation, Test </a:t>
            </a:r>
            <a:r>
              <a:rPr lang="ko-KR" altLang="en-US" sz="1200" dirty="0"/>
              <a:t>총 </a:t>
            </a:r>
            <a:r>
              <a:rPr lang="en-US" altLang="ko-KR" sz="1200" dirty="0"/>
              <a:t>3</a:t>
            </a:r>
            <a:r>
              <a:rPr lang="ko-KR" altLang="en-US" sz="1200" dirty="0"/>
              <a:t>가지의 </a:t>
            </a:r>
            <a:r>
              <a:rPr lang="en-US" altLang="ko-KR" sz="1200" dirty="0"/>
              <a:t>Set</a:t>
            </a:r>
            <a:r>
              <a:rPr lang="ko-KR" altLang="en-US" sz="1200" dirty="0"/>
              <a:t>으로 나누어 주었고</a:t>
            </a:r>
            <a:r>
              <a:rPr lang="en-US" altLang="ko-KR" sz="1200" dirty="0"/>
              <a:t>, </a:t>
            </a:r>
            <a:r>
              <a:rPr lang="ko-KR" altLang="en-US" sz="1200" dirty="0"/>
              <a:t>학습을 진행할 시에 </a:t>
            </a:r>
            <a:r>
              <a:rPr lang="en-US" altLang="ko-KR" sz="1200" dirty="0"/>
              <a:t>Train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사용하며</a:t>
            </a:r>
            <a:r>
              <a:rPr lang="en-US" altLang="ko-KR" sz="1200" dirty="0"/>
              <a:t>, Validation Set</a:t>
            </a:r>
            <a:r>
              <a:rPr lang="ko-KR" altLang="en-US" sz="1200" dirty="0"/>
              <a:t>을 이용하여 검증을 하며 </a:t>
            </a:r>
            <a:r>
              <a:rPr lang="en-US" altLang="ko-KR" sz="1200" dirty="0" err="1"/>
              <a:t>ealryStopping</a:t>
            </a:r>
            <a:r>
              <a:rPr lang="en-US" altLang="ko-KR" sz="1200" dirty="0"/>
              <a:t> </a:t>
            </a:r>
            <a:r>
              <a:rPr lang="ko-KR" altLang="en-US" sz="1200" dirty="0"/>
              <a:t>기능 사용 시 </a:t>
            </a:r>
            <a:r>
              <a:rPr lang="en-US" altLang="ko-KR" sz="1200" dirty="0"/>
              <a:t>validation Set</a:t>
            </a:r>
            <a:r>
              <a:rPr lang="ko-KR" altLang="en-US" sz="1200" dirty="0"/>
              <a:t>의 </a:t>
            </a:r>
            <a:r>
              <a:rPr lang="en-US" altLang="ko-KR" sz="1200" dirty="0"/>
              <a:t>Loss </a:t>
            </a:r>
            <a:r>
              <a:rPr lang="ko-KR" altLang="en-US" sz="1200" dirty="0"/>
              <a:t>값을 기준으로 하도록 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최종적으로 </a:t>
            </a:r>
            <a:r>
              <a:rPr lang="en-US" altLang="ko-KR" sz="1200" dirty="0"/>
              <a:t>Test Set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이용하여 모델의 성능을 확인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E82290-7F2E-A246-0DDE-B30454F0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3534" y="1325366"/>
            <a:ext cx="4040309" cy="29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538567" y="1152149"/>
            <a:ext cx="4040310" cy="35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Train,</a:t>
            </a:r>
            <a:r>
              <a:rPr lang="ko-KR" altLang="en-US" sz="1200" dirty="0"/>
              <a:t> </a:t>
            </a:r>
            <a:r>
              <a:rPr lang="en-US" altLang="ko-KR" sz="1200" dirty="0"/>
              <a:t>Validation, Test Set </a:t>
            </a:r>
            <a:r>
              <a:rPr lang="ko-KR" altLang="en-US" sz="1200" dirty="0"/>
              <a:t>모두 값을 </a:t>
            </a:r>
            <a:r>
              <a:rPr lang="en-US" altLang="ko-KR" sz="1200" dirty="0"/>
              <a:t>0</a:t>
            </a:r>
            <a:r>
              <a:rPr lang="ko-KR" altLang="en-US" sz="1200" dirty="0"/>
              <a:t>과 </a:t>
            </a:r>
            <a:r>
              <a:rPr lang="en-US" altLang="ko-KR" sz="1200" dirty="0"/>
              <a:t>1 </a:t>
            </a:r>
            <a:r>
              <a:rPr lang="ko-KR" altLang="en-US" sz="1200" dirty="0"/>
              <a:t>사이로 변경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Train</a:t>
            </a:r>
            <a:r>
              <a:rPr lang="ko-KR" altLang="en-US" sz="1200" dirty="0"/>
              <a:t> </a:t>
            </a:r>
            <a:r>
              <a:rPr lang="en-US" altLang="ko-KR" sz="1200" dirty="0"/>
              <a:t>Set</a:t>
            </a:r>
            <a:r>
              <a:rPr lang="ko-KR" altLang="en-US" sz="1200" dirty="0"/>
              <a:t>은 추가적으로 </a:t>
            </a:r>
            <a:r>
              <a:rPr lang="en-US" altLang="ko-KR" sz="1200" dirty="0" err="1"/>
              <a:t>rotation_range</a:t>
            </a:r>
            <a:r>
              <a:rPr lang="ko-KR" altLang="en-US" sz="1200" dirty="0"/>
              <a:t>를 사용하여 </a:t>
            </a:r>
            <a:r>
              <a:rPr lang="en-US" altLang="ko-KR" sz="1200" dirty="0"/>
              <a:t>30</a:t>
            </a:r>
            <a:r>
              <a:rPr lang="ko-KR" altLang="en-US" sz="1200" dirty="0"/>
              <a:t>도 내로 회전하도록 하였고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zoom_range</a:t>
            </a:r>
            <a:r>
              <a:rPr lang="ko-KR" altLang="en-US" sz="1200" dirty="0"/>
              <a:t>를 이용하여 </a:t>
            </a:r>
            <a:r>
              <a:rPr lang="en-US" altLang="ko-KR" sz="1200" dirty="0"/>
              <a:t>10%</a:t>
            </a:r>
            <a:r>
              <a:rPr lang="ko-KR" altLang="en-US" sz="1200" dirty="0"/>
              <a:t> 이내로 확대 및 축소를 설정하였으며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horizontal_flip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vertical_flip</a:t>
            </a:r>
            <a:r>
              <a:rPr lang="ko-KR" altLang="en-US" sz="1200" dirty="0"/>
              <a:t>을 사용하여 상하좌우로 반전하도록 하고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width_shift_range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height_shift_range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이용하여 수직</a:t>
            </a:r>
            <a:r>
              <a:rPr lang="en-US" altLang="ko-KR" sz="1200" dirty="0"/>
              <a:t>, </a:t>
            </a:r>
            <a:r>
              <a:rPr lang="ko-KR" altLang="en-US" sz="1200" dirty="0"/>
              <a:t>수평으로 이동시키는 과정을 거침</a:t>
            </a:r>
            <a:r>
              <a:rPr lang="en-US" altLang="ko-KR" sz="1200" dirty="0"/>
              <a:t>(</a:t>
            </a:r>
            <a:r>
              <a:rPr lang="ko-KR" altLang="en-US" sz="1200" dirty="0"/>
              <a:t>해당 과정들은 모두 무작위로 수행됨</a:t>
            </a:r>
            <a:r>
              <a:rPr lang="en-US" altLang="ko-KR" sz="1200" dirty="0"/>
              <a:t>)</a:t>
            </a:r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학습에 사용하지 않는 </a:t>
            </a:r>
            <a:r>
              <a:rPr lang="en-US" altLang="ko-KR" sz="1200" dirty="0"/>
              <a:t>Validation Set</a:t>
            </a:r>
            <a:r>
              <a:rPr lang="ko-KR" altLang="en-US" sz="1200" dirty="0"/>
              <a:t>과 </a:t>
            </a:r>
            <a:r>
              <a:rPr lang="en-US" altLang="ko-KR" sz="1200" dirty="0"/>
              <a:t>Test Set</a:t>
            </a:r>
            <a:r>
              <a:rPr lang="ko-KR" altLang="en-US" sz="1200" dirty="0"/>
              <a:t>은 값 변경 이외에는 이미지 증강을 시행하지 않음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E82290-7F2E-A246-0DDE-B30454F0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9150" y="1386852"/>
            <a:ext cx="4040309" cy="25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999899"/>
            <a:ext cx="8230892" cy="1924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이미지 증강을 거친 각 데이터 셋들은 </a:t>
            </a:r>
            <a:r>
              <a:rPr lang="en-US" altLang="ko-KR" sz="1200" dirty="0" err="1"/>
              <a:t>Batch_size</a:t>
            </a:r>
            <a:r>
              <a:rPr lang="ko-KR" altLang="en-US" sz="1200" dirty="0"/>
              <a:t>와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target_size</a:t>
            </a:r>
            <a:r>
              <a:rPr lang="ko-KR" altLang="en-US" sz="1200" dirty="0"/>
              <a:t> 등을 설정하여 불러들임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Train Set</a:t>
            </a:r>
            <a:r>
              <a:rPr lang="ko-KR" altLang="en-US" sz="1200" dirty="0"/>
              <a:t>의 이미지 증강과 설정된 값으로 불러들인 값은 다음과 같음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Train,</a:t>
            </a:r>
            <a:r>
              <a:rPr lang="ko-KR" altLang="en-US" sz="1200" dirty="0"/>
              <a:t> </a:t>
            </a:r>
            <a:r>
              <a:rPr lang="en-US" altLang="ko-KR" sz="1200" dirty="0"/>
              <a:t>Validation, Test Set</a:t>
            </a:r>
            <a:r>
              <a:rPr lang="ko-KR" altLang="en-US" sz="1200" dirty="0"/>
              <a:t>의 클래스가 모두 정상적으로 나누어 진 것을 확인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0551" y="2783540"/>
            <a:ext cx="3798109" cy="22211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D6C616-B394-5A2D-3507-AFE0960029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2922" y="2783540"/>
            <a:ext cx="3798108" cy="22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3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999899"/>
            <a:ext cx="3703980" cy="3834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많은 이미지 데이터를 효율적으로 학습하기 위해</a:t>
            </a:r>
            <a:r>
              <a:rPr lang="en-US" altLang="ko-KR" sz="1200" dirty="0"/>
              <a:t>, </a:t>
            </a:r>
            <a:r>
              <a:rPr lang="ko-KR" altLang="en-US" sz="1200" dirty="0"/>
              <a:t>사전 훈련 모델 중 하나인 </a:t>
            </a:r>
            <a:r>
              <a:rPr lang="en-US" altLang="ko-KR" sz="1200" dirty="0"/>
              <a:t>ResNet50</a:t>
            </a:r>
            <a:r>
              <a:rPr lang="ko-KR" altLang="en-US" sz="1200" dirty="0"/>
              <a:t>을 사용하여 학습을 진행하기로 함</a:t>
            </a:r>
            <a:r>
              <a:rPr lang="en-US" altLang="ko-KR" sz="1200" dirty="0"/>
              <a:t>.</a:t>
            </a:r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Resnet50</a:t>
            </a:r>
            <a:r>
              <a:rPr lang="ko-KR" altLang="en-US" sz="1200" dirty="0"/>
              <a:t>은 </a:t>
            </a:r>
            <a:r>
              <a:rPr lang="en-US" altLang="ko-KR" sz="1200" dirty="0"/>
              <a:t>Residual Block</a:t>
            </a:r>
            <a:r>
              <a:rPr lang="ko-KR" altLang="en-US" sz="1200" dirty="0"/>
              <a:t>을 이용하여 이전 레이어의 값을 참고하는 과정으로 이루어져 있어</a:t>
            </a:r>
            <a:r>
              <a:rPr lang="en-US" altLang="ko-KR" sz="1200" dirty="0"/>
              <a:t>, </a:t>
            </a:r>
            <a:r>
              <a:rPr lang="ko-KR" altLang="en-US" sz="1200" dirty="0"/>
              <a:t>대규모 데이터셋에서 높은 정확도를 가진 모델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해당 사전훈련모델을 사용하고 추가적인 학습을 위해 </a:t>
            </a:r>
            <a:r>
              <a:rPr lang="en-US" altLang="ko-KR" sz="1200" dirty="0"/>
              <a:t>MaxPooling2D, Dropout, Flatten, dense </a:t>
            </a:r>
            <a:r>
              <a:rPr lang="ko-KR" altLang="en-US" sz="1200" dirty="0"/>
              <a:t>등을 이용하여 층을 쌓아 학습이 좀 더 정확하고 올바르게 진행될 수 있도록 함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20680" y="1055594"/>
            <a:ext cx="4396782" cy="34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0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999899"/>
            <a:ext cx="8230892" cy="1279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ResNet50</a:t>
            </a:r>
            <a:r>
              <a:rPr lang="ko-KR" altLang="en-US" sz="1200" dirty="0"/>
              <a:t>을 사용하여 학습을 진행하였으나</a:t>
            </a:r>
            <a:r>
              <a:rPr lang="en-US" altLang="ko-KR" sz="1200" dirty="0"/>
              <a:t>, </a:t>
            </a:r>
            <a:r>
              <a:rPr lang="ko-KR" altLang="en-US" sz="1200" dirty="0"/>
              <a:t>학습의 정확도가 떨어져 모델의 성능이 좋지 않은 것을 확인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다른 사전 학습모델을 이용하여 모델 성능을 개선하도록 함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970" y="2037230"/>
            <a:ext cx="2485530" cy="26482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199316-00F2-91C4-7FD3-6CAE1244F1BF}"/>
              </a:ext>
            </a:extLst>
          </p:cNvPr>
          <p:cNvSpPr/>
          <p:nvPr/>
        </p:nvSpPr>
        <p:spPr>
          <a:xfrm>
            <a:off x="1936377" y="2037230"/>
            <a:ext cx="342900" cy="2648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053DD-A390-547F-0A6E-847912EDD4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71847" y="2037229"/>
            <a:ext cx="2485530" cy="2648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3D2C19-27CE-B9D2-9674-4694CD62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0724" y="2037229"/>
            <a:ext cx="2485530" cy="26482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7A9605-EB1D-EE3D-6E31-0AA098A902EF}"/>
              </a:ext>
            </a:extLst>
          </p:cNvPr>
          <p:cNvSpPr/>
          <p:nvPr/>
        </p:nvSpPr>
        <p:spPr>
          <a:xfrm>
            <a:off x="3471847" y="4685446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Loss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83242E-C7FF-9463-F0DC-ABFB353704B0}"/>
              </a:ext>
            </a:extLst>
          </p:cNvPr>
          <p:cNvSpPr/>
          <p:nvPr/>
        </p:nvSpPr>
        <p:spPr>
          <a:xfrm>
            <a:off x="6360724" y="4685446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Accuracy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985C-8D2A-BCC9-762E-D07C11A56FEA}"/>
              </a:ext>
            </a:extLst>
          </p:cNvPr>
          <p:cNvSpPr/>
          <p:nvPr/>
        </p:nvSpPr>
        <p:spPr>
          <a:xfrm>
            <a:off x="582970" y="4685445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 진행</a:t>
            </a:r>
          </a:p>
        </p:txBody>
      </p:sp>
    </p:spTree>
    <p:extLst>
      <p:ext uri="{BB962C8B-B14F-4D97-AF65-F5344CB8AC3E}">
        <p14:creationId xmlns:p14="http://schemas.microsoft.com/office/powerpoint/2010/main" val="3886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9" y="656996"/>
            <a:ext cx="3656646" cy="390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첫 번째로 </a:t>
            </a:r>
            <a:r>
              <a:rPr lang="en-US" altLang="ko-KR" sz="1200" dirty="0"/>
              <a:t>DenseNet121</a:t>
            </a:r>
            <a:r>
              <a:rPr lang="ko-KR" altLang="en-US" sz="1200" dirty="0"/>
              <a:t>를 사용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DenseNet121</a:t>
            </a:r>
            <a:r>
              <a:rPr lang="ko-KR" altLang="en-US" sz="1200" dirty="0"/>
              <a:t>는</a:t>
            </a:r>
            <a:r>
              <a:rPr lang="en-US" altLang="ko-KR" sz="1200" dirty="0"/>
              <a:t> Dense Block</a:t>
            </a:r>
            <a:r>
              <a:rPr lang="ko-KR" altLang="en-US" sz="1200" dirty="0"/>
              <a:t>을 통해 이전 레이어의 값을 참고하여 정보의 유실을 막고</a:t>
            </a:r>
            <a:r>
              <a:rPr lang="en-US" altLang="ko-KR" sz="1200" dirty="0"/>
              <a:t>, Transition Layer</a:t>
            </a:r>
            <a:r>
              <a:rPr lang="ko-KR" altLang="en-US" sz="1200" dirty="0"/>
              <a:t> 구조를 사용</a:t>
            </a:r>
            <a:r>
              <a:rPr lang="en-US" altLang="ko-KR" sz="1200" dirty="0"/>
              <a:t>,</a:t>
            </a:r>
            <a:r>
              <a:rPr lang="ko-KR" altLang="en-US" sz="1200" dirty="0"/>
              <a:t> 레이어 수 증가에 따른 </a:t>
            </a:r>
            <a:r>
              <a:rPr lang="ko-KR" altLang="en-US" sz="1200" dirty="0" err="1"/>
              <a:t>출력값의</a:t>
            </a:r>
            <a:r>
              <a:rPr lang="ko-KR" altLang="en-US" sz="1200" dirty="0"/>
              <a:t> 크기 증가를 방지하고 필터 크기와 </a:t>
            </a:r>
            <a:r>
              <a:rPr lang="ko-KR" altLang="en-US" sz="1200" dirty="0" err="1"/>
              <a:t>스트라이드를</a:t>
            </a:r>
            <a:r>
              <a:rPr lang="ko-KR" altLang="en-US" sz="1200" dirty="0"/>
              <a:t> 조정하는 구조로 이루어져 있음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다음으로 모바일 기기나 제품을 적용하고 시연하는데 적합한 </a:t>
            </a:r>
            <a:r>
              <a:rPr lang="en-US" altLang="ko-KR" sz="1200" dirty="0" err="1"/>
              <a:t>MobileNet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 err="1"/>
              <a:t>MobileNet</a:t>
            </a:r>
            <a:r>
              <a:rPr lang="ko-KR" altLang="en-US" sz="1200" dirty="0"/>
              <a:t>은 각 채널별로 연산의 속도를 대폭 늘림으로써 효율적인 학습이 가능하게 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추후 모델 성능 개선이 필요할 때에</a:t>
            </a:r>
            <a:r>
              <a:rPr lang="en-US" altLang="ko-KR" sz="1200" dirty="0"/>
              <a:t> </a:t>
            </a:r>
            <a:r>
              <a:rPr lang="ko-KR" altLang="en-US" sz="1200" dirty="0"/>
              <a:t>빠른 학습 속도를 통한 개선 방안 마련이 용이해 보여 사용함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두 모델을 통해 학습을 진행하며 더 좋은 결과를 나타낸 모델을 사용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6946" y="999900"/>
            <a:ext cx="4444114" cy="1756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6769E-D054-8E9D-3011-19C3ECD2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6947" y="3005418"/>
            <a:ext cx="4444114" cy="17564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79EF06-78D6-21AE-3DEE-3E7A29A4FCE4}"/>
              </a:ext>
            </a:extLst>
          </p:cNvPr>
          <p:cNvSpPr/>
          <p:nvPr/>
        </p:nvSpPr>
        <p:spPr>
          <a:xfrm>
            <a:off x="5157217" y="2623469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DenseNet</a:t>
            </a:r>
            <a:r>
              <a:rPr lang="en-US" altLang="ko-KR" sz="800" dirty="0">
                <a:solidFill>
                  <a:schemeClr val="tx1"/>
                </a:solidFill>
              </a:rPr>
              <a:t> 121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26C3A8-2D29-7325-751E-E6918B285F21}"/>
              </a:ext>
            </a:extLst>
          </p:cNvPr>
          <p:cNvSpPr/>
          <p:nvPr/>
        </p:nvSpPr>
        <p:spPr>
          <a:xfrm>
            <a:off x="5157217" y="4625108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MobileNet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0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999900"/>
            <a:ext cx="8230892" cy="1178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두 모델을 사용하여 학습을 진행한 결과</a:t>
            </a:r>
            <a:r>
              <a:rPr lang="en-US" altLang="ko-KR" sz="1200" dirty="0"/>
              <a:t>, </a:t>
            </a:r>
            <a:r>
              <a:rPr lang="ko-KR" altLang="en-US" sz="1200" dirty="0"/>
              <a:t>앞서 사용한 </a:t>
            </a:r>
            <a:r>
              <a:rPr lang="en-US" altLang="ko-KR" sz="1200" dirty="0"/>
              <a:t>Resnet50</a:t>
            </a:r>
            <a:r>
              <a:rPr lang="ko-KR" altLang="en-US" sz="1200" dirty="0"/>
              <a:t>보다 모두 확연하게 높은 성능임을 확인할 수 있음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두 모델의 정확도와 </a:t>
            </a:r>
            <a:r>
              <a:rPr lang="en-US" altLang="ko-KR" sz="1200" dirty="0" err="1"/>
              <a:t>Val_loss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Val_accuracy</a:t>
            </a:r>
            <a:r>
              <a:rPr lang="ko-KR" altLang="en-US" sz="1200" dirty="0"/>
              <a:t>를 비교한 결과</a:t>
            </a:r>
            <a:r>
              <a:rPr lang="en-US" altLang="ko-KR" sz="1200" dirty="0"/>
              <a:t>, </a:t>
            </a:r>
            <a:r>
              <a:rPr lang="ko-KR" altLang="en-US" sz="1200" dirty="0"/>
              <a:t>조금 더 좋은 성능을 보이는 </a:t>
            </a:r>
            <a:r>
              <a:rPr lang="en-US" altLang="ko-KR" sz="1200" dirty="0" err="1"/>
              <a:t>MobileNet</a:t>
            </a:r>
            <a:r>
              <a:rPr lang="ko-KR" altLang="en-US" sz="1200" dirty="0"/>
              <a:t>을 사용하도록 함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443" y="2440959"/>
            <a:ext cx="3698357" cy="22691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ACEE1B-CD40-842F-BB9E-5B51B282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2543" y="2440959"/>
            <a:ext cx="3698357" cy="22691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CF8558-C467-26AE-DACC-2745B9F83170}"/>
              </a:ext>
            </a:extLst>
          </p:cNvPr>
          <p:cNvSpPr/>
          <p:nvPr/>
        </p:nvSpPr>
        <p:spPr>
          <a:xfrm>
            <a:off x="779294" y="2310167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DenseNet</a:t>
            </a:r>
            <a:r>
              <a:rPr lang="en-US" altLang="ko-KR" sz="800" dirty="0">
                <a:solidFill>
                  <a:schemeClr val="tx1"/>
                </a:solidFill>
              </a:rPr>
              <a:t> 121 </a:t>
            </a:r>
            <a:r>
              <a:rPr lang="ko-KR" altLang="en-US" sz="800" dirty="0">
                <a:solidFill>
                  <a:schemeClr val="tx1"/>
                </a:solidFill>
              </a:rPr>
              <a:t>학습진행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AD4295-0BC7-F0CF-3AC6-FB4944AE6D53}"/>
              </a:ext>
            </a:extLst>
          </p:cNvPr>
          <p:cNvSpPr/>
          <p:nvPr/>
        </p:nvSpPr>
        <p:spPr>
          <a:xfrm>
            <a:off x="5095394" y="2310166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MobileNet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학습진행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D7D116-8140-3C98-9F8D-9317E321B297}"/>
              </a:ext>
            </a:extLst>
          </p:cNvPr>
          <p:cNvSpPr/>
          <p:nvPr/>
        </p:nvSpPr>
        <p:spPr>
          <a:xfrm>
            <a:off x="2447364" y="2571749"/>
            <a:ext cx="490817" cy="21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17F2A1-8B95-343B-874C-FD2658C7F0E3}"/>
              </a:ext>
            </a:extLst>
          </p:cNvPr>
          <p:cNvSpPr/>
          <p:nvPr/>
        </p:nvSpPr>
        <p:spPr>
          <a:xfrm>
            <a:off x="6748182" y="2571749"/>
            <a:ext cx="499784" cy="21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AB9A0-D9D2-1ECB-DBF5-5BC4743B30DB}"/>
              </a:ext>
            </a:extLst>
          </p:cNvPr>
          <p:cNvSpPr/>
          <p:nvPr/>
        </p:nvSpPr>
        <p:spPr>
          <a:xfrm>
            <a:off x="2943802" y="4501721"/>
            <a:ext cx="1170998" cy="2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05FB1B-83C3-D407-8612-FA5D5C8720AB}"/>
              </a:ext>
            </a:extLst>
          </p:cNvPr>
          <p:cNvSpPr/>
          <p:nvPr/>
        </p:nvSpPr>
        <p:spPr>
          <a:xfrm>
            <a:off x="7259902" y="4499480"/>
            <a:ext cx="1170998" cy="2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638DE-F245-30E2-833E-200A8B19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443" y="999899"/>
            <a:ext cx="3698357" cy="21944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ACEE1B-CD40-842F-BB9E-5B51B282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2543" y="999899"/>
            <a:ext cx="3698357" cy="21944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F0C56C-5298-CA60-D927-32612CD0E9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5214" y="4054555"/>
            <a:ext cx="3698357" cy="4300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EB81AD-3B4B-77B3-FE87-87747EC7B901}"/>
              </a:ext>
            </a:extLst>
          </p:cNvPr>
          <p:cNvSpPr/>
          <p:nvPr/>
        </p:nvSpPr>
        <p:spPr>
          <a:xfrm>
            <a:off x="1022856" y="3194304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MobileNet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-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Loss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1A3491-0C85-9864-A8F9-B8CC067493C5}"/>
              </a:ext>
            </a:extLst>
          </p:cNvPr>
          <p:cNvSpPr/>
          <p:nvPr/>
        </p:nvSpPr>
        <p:spPr>
          <a:xfrm>
            <a:off x="5338956" y="3194303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tx1"/>
                </a:solidFill>
              </a:rPr>
              <a:t>MobileNet</a:t>
            </a:r>
            <a:r>
              <a:rPr lang="en-US" altLang="ko-KR" sz="800" b="1" dirty="0">
                <a:solidFill>
                  <a:schemeClr val="tx1"/>
                </a:solidFill>
              </a:rPr>
              <a:t> - Accuracy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5B4C7F-9B18-2D96-093C-2821987257BD}"/>
              </a:ext>
            </a:extLst>
          </p:cNvPr>
          <p:cNvSpPr/>
          <p:nvPr/>
        </p:nvSpPr>
        <p:spPr>
          <a:xfrm>
            <a:off x="3121627" y="4484594"/>
            <a:ext cx="248553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Test Set</a:t>
            </a:r>
            <a:r>
              <a:rPr lang="ko-KR" altLang="en-US" sz="800" b="1" dirty="0">
                <a:solidFill>
                  <a:schemeClr val="tx1"/>
                </a:solidFill>
              </a:rPr>
              <a:t>을 통한 </a:t>
            </a:r>
            <a:r>
              <a:rPr lang="en-US" altLang="ko-KR" sz="800" b="1" dirty="0" err="1">
                <a:solidFill>
                  <a:schemeClr val="tx1"/>
                </a:solidFill>
              </a:rPr>
              <a:t>MobileNet</a:t>
            </a:r>
            <a:r>
              <a:rPr lang="ko-KR" altLang="en-US" sz="800" b="1" dirty="0">
                <a:solidFill>
                  <a:schemeClr val="tx1"/>
                </a:solidFill>
              </a:rPr>
              <a:t>의 성능 확인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0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modeling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875034"/>
            <a:ext cx="8230892" cy="1924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모델의 성능을 기존 데이터셋의 이미지를 활용하여 확인해보도록 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모델이 졸고 있는 사람과 졸지 않는 사람을 잘 구별하는 것을 확인할 수 있음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136FEE-AC36-76BA-1A75-43452AC2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353" y="1915414"/>
            <a:ext cx="2068741" cy="1280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1A095F-0573-863C-DCBB-FE45434C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3462" y="1915414"/>
            <a:ext cx="2068741" cy="1280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1B78F-384F-1391-E67A-9A56CBBF80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03654" y="1915414"/>
            <a:ext cx="2068740" cy="1280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57858B-6BCA-0FDF-77E5-F96B7A77F2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3353" y="3506649"/>
            <a:ext cx="2068741" cy="1280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92F70-6DF9-4F91-F5B4-5DCBF288FD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43462" y="3506649"/>
            <a:ext cx="2068741" cy="1280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FF4EE3-2B78-5BD3-1F31-B796C3BB9D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03653" y="3506649"/>
            <a:ext cx="2068741" cy="12806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2AF9D-A58D-2A92-96F3-19ECBA122776}"/>
              </a:ext>
            </a:extLst>
          </p:cNvPr>
          <p:cNvSpPr/>
          <p:nvPr/>
        </p:nvSpPr>
        <p:spPr>
          <a:xfrm>
            <a:off x="942224" y="3196081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0.0011506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9CE02-6D8F-0153-A332-109E85A51445}"/>
              </a:ext>
            </a:extLst>
          </p:cNvPr>
          <p:cNvSpPr/>
          <p:nvPr/>
        </p:nvSpPr>
        <p:spPr>
          <a:xfrm>
            <a:off x="3992333" y="3196080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0.0048533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DA07-0128-9B11-4506-5D40A530D21D}"/>
              </a:ext>
            </a:extLst>
          </p:cNvPr>
          <p:cNvSpPr/>
          <p:nvPr/>
        </p:nvSpPr>
        <p:spPr>
          <a:xfrm>
            <a:off x="7152524" y="3196079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0.00354395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2E54E4-6CAD-BBA3-05F6-7DDFD7E5DAC3}"/>
              </a:ext>
            </a:extLst>
          </p:cNvPr>
          <p:cNvSpPr/>
          <p:nvPr/>
        </p:nvSpPr>
        <p:spPr>
          <a:xfrm>
            <a:off x="942224" y="4803004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0.96933633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DA492-4C1D-7DD9-61AE-DF776C0AE5A4}"/>
              </a:ext>
            </a:extLst>
          </p:cNvPr>
          <p:cNvSpPr/>
          <p:nvPr/>
        </p:nvSpPr>
        <p:spPr>
          <a:xfrm>
            <a:off x="3992333" y="4785241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0.99965775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304FA1-CE87-88FB-189E-6B974F47F934}"/>
              </a:ext>
            </a:extLst>
          </p:cNvPr>
          <p:cNvSpPr/>
          <p:nvPr/>
        </p:nvSpPr>
        <p:spPr>
          <a:xfrm>
            <a:off x="7152524" y="4785240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0.99859977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ADA458-65A4-06B5-0391-8318827C7EBB}"/>
              </a:ext>
            </a:extLst>
          </p:cNvPr>
          <p:cNvSpPr/>
          <p:nvPr/>
        </p:nvSpPr>
        <p:spPr>
          <a:xfrm>
            <a:off x="341802" y="1837451"/>
            <a:ext cx="8472060" cy="161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29FB0A-B78F-27F8-08C1-BBD67672602F}"/>
              </a:ext>
            </a:extLst>
          </p:cNvPr>
          <p:cNvSpPr/>
          <p:nvPr/>
        </p:nvSpPr>
        <p:spPr>
          <a:xfrm>
            <a:off x="340678" y="3469506"/>
            <a:ext cx="8472060" cy="1618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7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Conclusion</a:t>
            </a:r>
            <a:r>
              <a:rPr lang="en-US" dirty="0"/>
              <a:t>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890171"/>
            <a:ext cx="8230892" cy="1924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다른 사진들을 이용하여 모델이 잘 구분하는지 확인해 보았는데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사용한 사진마다 차이가 있는 것을 확인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얼굴이 정면으로 드러나 있는 경우 모델이 비교적 정확히 구분해 낸 반면</a:t>
            </a:r>
            <a:r>
              <a:rPr lang="en-US" altLang="ko-KR" sz="1200" dirty="0"/>
              <a:t>, </a:t>
            </a:r>
            <a:r>
              <a:rPr lang="ko-KR" altLang="en-US" sz="1200" dirty="0"/>
              <a:t>배경이나 손</a:t>
            </a:r>
            <a:r>
              <a:rPr lang="en-US" altLang="ko-KR" sz="1200" dirty="0"/>
              <a:t>, </a:t>
            </a:r>
            <a:r>
              <a:rPr lang="ko-KR" altLang="en-US" sz="1200" dirty="0"/>
              <a:t>팔</a:t>
            </a:r>
            <a:r>
              <a:rPr lang="en-US" altLang="ko-KR" sz="1200" dirty="0"/>
              <a:t>, </a:t>
            </a:r>
            <a:r>
              <a:rPr lang="ko-KR" altLang="en-US" sz="1200" dirty="0"/>
              <a:t>기타 요소들이 크게 드러나</a:t>
            </a:r>
            <a:r>
              <a:rPr lang="en-US" altLang="ko-KR" sz="1200" dirty="0"/>
              <a:t> </a:t>
            </a:r>
            <a:r>
              <a:rPr lang="ko-KR" altLang="en-US" sz="1200" dirty="0"/>
              <a:t>있는 사진은 정확하게 구분하지 못하는 것으로 확인 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136FEE-AC36-76BA-1A75-43452AC2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821" y="2009380"/>
            <a:ext cx="2068739" cy="1280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1A095F-0573-863C-DCBB-FE45434C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4929" y="2009380"/>
            <a:ext cx="2068739" cy="1280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1B78F-384F-1391-E67A-9A56CBBF80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84929" y="3598539"/>
            <a:ext cx="2068739" cy="1280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57858B-6BCA-0FDF-77E5-F96B7A77F2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4822" y="3600615"/>
            <a:ext cx="2068738" cy="1280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92F70-6DF9-4F91-F5B4-5DCBF288FD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45121" y="2007697"/>
            <a:ext cx="2068738" cy="1280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FF4EE3-2B78-5BD3-1F31-B796C3BB9D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45121" y="3600615"/>
            <a:ext cx="2068738" cy="12806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2AF9D-A58D-2A92-96F3-19ECBA122776}"/>
              </a:ext>
            </a:extLst>
          </p:cNvPr>
          <p:cNvSpPr/>
          <p:nvPr/>
        </p:nvSpPr>
        <p:spPr>
          <a:xfrm>
            <a:off x="983692" y="3290047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0.98943603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F9CE02-6D8F-0153-A332-109E85A51445}"/>
              </a:ext>
            </a:extLst>
          </p:cNvPr>
          <p:cNvSpPr/>
          <p:nvPr/>
        </p:nvSpPr>
        <p:spPr>
          <a:xfrm>
            <a:off x="4033801" y="3290046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0.0000024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4DDA07-0128-9B11-4506-5D40A530D21D}"/>
              </a:ext>
            </a:extLst>
          </p:cNvPr>
          <p:cNvSpPr/>
          <p:nvPr/>
        </p:nvSpPr>
        <p:spPr>
          <a:xfrm>
            <a:off x="4033800" y="4879204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0.45221335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2E54E4-6CAD-BBA3-05F6-7DDFD7E5DAC3}"/>
              </a:ext>
            </a:extLst>
          </p:cNvPr>
          <p:cNvSpPr/>
          <p:nvPr/>
        </p:nvSpPr>
        <p:spPr>
          <a:xfrm>
            <a:off x="983692" y="4896970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0.96933633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DA492-4C1D-7DD9-61AE-DF776C0AE5A4}"/>
              </a:ext>
            </a:extLst>
          </p:cNvPr>
          <p:cNvSpPr/>
          <p:nvPr/>
        </p:nvSpPr>
        <p:spPr>
          <a:xfrm>
            <a:off x="7193992" y="3286289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0.924288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304FA1-CE87-88FB-189E-6B974F47F934}"/>
              </a:ext>
            </a:extLst>
          </p:cNvPr>
          <p:cNvSpPr/>
          <p:nvPr/>
        </p:nvSpPr>
        <p:spPr>
          <a:xfrm>
            <a:off x="7193992" y="4879206"/>
            <a:ext cx="1170998" cy="208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000000"/>
                </a:highlight>
              </a:rPr>
              <a:t>0.99760693</a:t>
            </a:r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3D5BC5-5B77-E334-F4F6-EFC2F1513760}"/>
              </a:ext>
            </a:extLst>
          </p:cNvPr>
          <p:cNvSpPr/>
          <p:nvPr/>
        </p:nvSpPr>
        <p:spPr>
          <a:xfrm>
            <a:off x="437029" y="1949824"/>
            <a:ext cx="5378824" cy="3155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29C81A-0EDC-2E8E-8CCE-C8CB43D5EFE0}"/>
              </a:ext>
            </a:extLst>
          </p:cNvPr>
          <p:cNvSpPr/>
          <p:nvPr/>
        </p:nvSpPr>
        <p:spPr>
          <a:xfrm>
            <a:off x="6601419" y="1949823"/>
            <a:ext cx="2390627" cy="3155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89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/>
          <p:nvPr/>
        </p:nvSpPr>
        <p:spPr>
          <a:xfrm>
            <a:off x="4791728" y="1525900"/>
            <a:ext cx="643800" cy="6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4791728" y="3253675"/>
            <a:ext cx="643800" cy="6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7"/>
          <p:cNvSpPr/>
          <p:nvPr/>
        </p:nvSpPr>
        <p:spPr>
          <a:xfrm>
            <a:off x="1150778" y="1525900"/>
            <a:ext cx="643800" cy="6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/>
                </a:solidFill>
              </a:rPr>
              <a:t>·</a:t>
            </a:r>
            <a:r>
              <a:rPr lang="en" b="0" dirty="0">
                <a:solidFill>
                  <a:schemeClr val="lt1"/>
                </a:solidFill>
              </a:rPr>
              <a:t> chapter introduce </a:t>
            </a:r>
            <a:r>
              <a:rPr lang="en" b="0" dirty="0">
                <a:solidFill>
                  <a:schemeClr val="accent1"/>
                </a:solidFill>
              </a:rPr>
              <a:t>·</a:t>
            </a:r>
            <a:endParaRPr b="0" dirty="0">
              <a:solidFill>
                <a:schemeClr val="accent1"/>
              </a:solidFill>
            </a:endParaRPr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1"/>
          </p:nvPr>
        </p:nvSpPr>
        <p:spPr>
          <a:xfrm>
            <a:off x="5664124" y="1413325"/>
            <a:ext cx="1592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2"/>
          </p:nvPr>
        </p:nvSpPr>
        <p:spPr>
          <a:xfrm>
            <a:off x="5664124" y="1907325"/>
            <a:ext cx="26187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모델을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어떻게 만들었는가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04" name="Google Shape;204;p37"/>
          <p:cNvSpPr txBox="1">
            <a:spLocks noGrp="1"/>
          </p:cNvSpPr>
          <p:nvPr>
            <p:ph type="title" idx="3"/>
          </p:nvPr>
        </p:nvSpPr>
        <p:spPr>
          <a:xfrm>
            <a:off x="4791725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4"/>
          </p:nvPr>
        </p:nvSpPr>
        <p:spPr>
          <a:xfrm>
            <a:off x="2023049" y="1413325"/>
            <a:ext cx="1592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subTitle" idx="5"/>
          </p:nvPr>
        </p:nvSpPr>
        <p:spPr>
          <a:xfrm>
            <a:off x="2023049" y="1907375"/>
            <a:ext cx="26187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만들었는가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07" name="Google Shape;207;p37"/>
          <p:cNvSpPr txBox="1">
            <a:spLocks noGrp="1"/>
          </p:cNvSpPr>
          <p:nvPr>
            <p:ph type="title" idx="6"/>
          </p:nvPr>
        </p:nvSpPr>
        <p:spPr>
          <a:xfrm>
            <a:off x="1150763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subTitle" idx="7"/>
          </p:nvPr>
        </p:nvSpPr>
        <p:spPr>
          <a:xfrm>
            <a:off x="5664124" y="3140750"/>
            <a:ext cx="1592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subTitle" idx="8"/>
          </p:nvPr>
        </p:nvSpPr>
        <p:spPr>
          <a:xfrm>
            <a:off x="5664124" y="3637925"/>
            <a:ext cx="26187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결론과 한계</a:t>
            </a:r>
            <a:endParaRPr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9"/>
          </p:nvPr>
        </p:nvSpPr>
        <p:spPr>
          <a:xfrm>
            <a:off x="479172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ubTitle" idx="13"/>
          </p:nvPr>
        </p:nvSpPr>
        <p:spPr>
          <a:xfrm>
            <a:off x="2023049" y="3140750"/>
            <a:ext cx="1592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/ USAGE</a:t>
            </a:r>
            <a:endParaRPr dirty="0"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4"/>
          </p:nvPr>
        </p:nvSpPr>
        <p:spPr>
          <a:xfrm>
            <a:off x="2023049" y="3637925"/>
            <a:ext cx="26187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데이터를</a:t>
            </a:r>
            <a:r>
              <a:rPr lang="en-US" altLang="ko-KR" dirty="0"/>
              <a:t> </a:t>
            </a:r>
            <a:r>
              <a:rPr lang="ko-KR" altLang="en-US" dirty="0"/>
              <a:t>모델로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어떻게 활용할 것인가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13" name="Google Shape;213;p37"/>
          <p:cNvSpPr/>
          <p:nvPr/>
        </p:nvSpPr>
        <p:spPr>
          <a:xfrm>
            <a:off x="1150778" y="3253675"/>
            <a:ext cx="643800" cy="6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15"/>
          </p:nvPr>
        </p:nvSpPr>
        <p:spPr>
          <a:xfrm>
            <a:off x="115077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Conclusion</a:t>
            </a:r>
            <a:r>
              <a:rPr lang="en-US" dirty="0"/>
              <a:t>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30138" y="890171"/>
            <a:ext cx="8296150" cy="1617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모델을 만드는 과정에서 해당 모델을 이용할 때 정확하게 얼굴만 인식할 수 있도록 객체 검출을 할 때 사용하는</a:t>
            </a:r>
            <a:r>
              <a:rPr lang="en-US" altLang="ko-KR" sz="1200" dirty="0"/>
              <a:t> YOLO v5, YOLO X </a:t>
            </a:r>
            <a:r>
              <a:rPr lang="ko-KR" altLang="en-US" sz="1200" dirty="0"/>
              <a:t>등을 사용한다면 제품이 모델을 사용하여 얼굴만을 정확하게 인식</a:t>
            </a:r>
            <a:r>
              <a:rPr lang="en-US" altLang="ko-KR" sz="1200" dirty="0"/>
              <a:t>, </a:t>
            </a:r>
            <a:r>
              <a:rPr lang="ko-KR" altLang="en-US" sz="1200" dirty="0"/>
              <a:t>좀 더 정교하게 구별하는 것이 가능해 질 것임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또한 아래의 사진처럼 모델이 정확하게 인식할 수 없도록 요령을 부린 경우</a:t>
            </a:r>
            <a:r>
              <a:rPr lang="en-US" altLang="ko-KR" sz="1200" dirty="0"/>
              <a:t>,</a:t>
            </a:r>
            <a:r>
              <a:rPr lang="ko-KR" altLang="en-US" sz="1200" dirty="0"/>
              <a:t> 막을 방법을 모색하는 것이 중요할 것임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6BA7-7F5D-33B0-5FB8-A09F0218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485" y="2571750"/>
            <a:ext cx="3468737" cy="2245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125411-9120-6688-9889-2A99880A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62162" y="2571750"/>
            <a:ext cx="3468738" cy="22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Conclusion</a:t>
            </a:r>
            <a:r>
              <a:rPr lang="en-US" dirty="0"/>
              <a:t>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36BA7-7F5D-33B0-5FB8-A09F0218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485" y="999900"/>
            <a:ext cx="3468737" cy="3755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125411-9120-6688-9889-2A99880A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62162" y="985817"/>
            <a:ext cx="3468738" cy="37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6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70"/>
          <p:cNvSpPr txBox="1">
            <a:spLocks noGrp="1"/>
          </p:cNvSpPr>
          <p:nvPr>
            <p:ph type="ctrTitle"/>
          </p:nvPr>
        </p:nvSpPr>
        <p:spPr>
          <a:xfrm>
            <a:off x="585124" y="672628"/>
            <a:ext cx="30723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그림 1" descr="실내, 열기이(가) 표시된 사진">
            <a:extLst>
              <a:ext uri="{FF2B5EF4-FFF2-40B4-BE49-F238E27FC236}">
                <a16:creationId xmlns:a16="http://schemas.microsoft.com/office/drawing/2014/main" id="{D216A019-7F09-BA7C-C5C4-A7B164817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48" y="8006"/>
            <a:ext cx="4901453" cy="51354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07CF6-61E7-BB74-943B-A44B8B6D89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571750"/>
            <a:ext cx="4242548" cy="2563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384156"/>
            <a:ext cx="4329953" cy="2875088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INTRODUCTION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13225" y="1152149"/>
            <a:ext cx="3199870" cy="35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최근 코로나 상황 및 바람직하고 효율적인 교육환경을 요구하는 사회의 요구를 받아들이기 위해 </a:t>
            </a:r>
            <a:r>
              <a:rPr lang="en-US" altLang="ko-KR" sz="1200" dirty="0"/>
              <a:t>XX</a:t>
            </a:r>
            <a:r>
              <a:rPr lang="ko-KR" altLang="en-US" sz="1200" dirty="0"/>
              <a:t>대학교 인문대학은 대학생 논문 작성 과정을 온라인 화상강의</a:t>
            </a:r>
            <a:r>
              <a:rPr lang="en-US" altLang="ko-KR" sz="1200" dirty="0"/>
              <a:t>(ZOOM)</a:t>
            </a:r>
            <a:r>
              <a:rPr lang="ko-KR" altLang="en-US" sz="1200" dirty="0"/>
              <a:t>으로 진행하고 있다</a:t>
            </a:r>
            <a:r>
              <a:rPr lang="en-US" altLang="ko-KR" sz="1200" dirty="0"/>
              <a:t>.</a:t>
            </a:r>
            <a:endParaRPr lang="en-US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허나 예기치 못한 문제가 발생하고</a:t>
            </a:r>
            <a:r>
              <a:rPr lang="en-US" altLang="ko-KR" sz="1200" dirty="0"/>
              <a:t>, </a:t>
            </a:r>
            <a:r>
              <a:rPr lang="ko-KR" altLang="en-US" sz="1200" dirty="0"/>
              <a:t>교수와 조교들의 성토가 이루어지자 전문적으로 딥러닝 기술을 적용한 제품을 판매하는 우리 회사에게 </a:t>
            </a:r>
            <a:r>
              <a:rPr lang="en-US" altLang="ko-KR" sz="1200" dirty="0"/>
              <a:t>XX</a:t>
            </a:r>
            <a:r>
              <a:rPr lang="ko-KR" altLang="en-US" sz="1200" dirty="0"/>
              <a:t>대학교 측이 특정 제품을 만들어 달라고 부탁하였다</a:t>
            </a:r>
            <a:r>
              <a:rPr lang="en-US" altLang="ko-KR" sz="1200" dirty="0"/>
              <a:t>.</a:t>
            </a:r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어떠한 모델을 만들어야 할 지</a:t>
            </a:r>
            <a:r>
              <a:rPr lang="en-US" altLang="ko-KR" sz="1200" dirty="0"/>
              <a:t>, </a:t>
            </a:r>
            <a:r>
              <a:rPr lang="ko-KR" altLang="en-US" sz="1200" dirty="0"/>
              <a:t>그 전에 상황이 </a:t>
            </a:r>
            <a:r>
              <a:rPr lang="ko-KR" altLang="en-US" sz="1200" dirty="0" err="1"/>
              <a:t>어떠한지</a:t>
            </a:r>
            <a:r>
              <a:rPr lang="ko-KR" altLang="en-US" sz="1200" dirty="0"/>
              <a:t> 전반적으로 파악해보자</a:t>
            </a:r>
            <a:r>
              <a:rPr lang="en-US" altLang="ko-KR" sz="12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4413" y="1152149"/>
            <a:ext cx="3265126" cy="1765863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INTRODUCTION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13225" y="1152149"/>
            <a:ext cx="3199870" cy="35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학교측이 말하는 문제는 다름아닌 수업시간 중 학생들이 계속 잔다는 것</a:t>
            </a:r>
            <a:endParaRPr lang="en-US" altLang="ko-KR" sz="1200" dirty="0"/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lang="en-US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대면강의 때야 그냥 깨우면 되는데</a:t>
            </a:r>
            <a:r>
              <a:rPr lang="en-US" altLang="ko-KR" sz="1200" dirty="0"/>
              <a:t>.. </a:t>
            </a:r>
            <a:r>
              <a:rPr lang="ko-KR" altLang="en-US" sz="1200" dirty="0"/>
              <a:t>문제는 화상강의로 진행되는 논문 작성 과정 강의</a:t>
            </a:r>
            <a:r>
              <a:rPr lang="en-US" altLang="ko-KR" sz="1200" dirty="0"/>
              <a:t>. </a:t>
            </a:r>
            <a:r>
              <a:rPr lang="ko-KR" altLang="en-US" sz="1200" dirty="0"/>
              <a:t>교수들은 저마다 자는 학생들의 유형을 하나하나 성토하는 중</a:t>
            </a:r>
            <a:endParaRPr lang="en-US" altLang="ko-KR" sz="1200" dirty="0"/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우선 자는 학생들의 유형을 교수들의 의견을 통해 알아보도록 함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061B5A-77DC-DB5D-402E-25AD3170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04413" y="2990037"/>
            <a:ext cx="3265126" cy="17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09029" y="1152150"/>
            <a:ext cx="3697942" cy="1214532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INTRODUCTION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13225" y="1306793"/>
            <a:ext cx="4040310" cy="35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그냥 평범하게 조는 유형 </a:t>
            </a:r>
            <a:r>
              <a:rPr lang="en-US" altLang="ko-KR" sz="1200" dirty="0"/>
              <a:t>(</a:t>
            </a:r>
            <a:r>
              <a:rPr lang="ko-KR" altLang="en-US" sz="1200" dirty="0"/>
              <a:t>그나마 양반</a:t>
            </a:r>
            <a:r>
              <a:rPr lang="en-US" altLang="ko-KR" sz="1200" dirty="0"/>
              <a:t>)</a:t>
            </a:r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/>
              <a:t>귀엽기라도 하다</a:t>
            </a:r>
            <a:r>
              <a:rPr lang="en-US" altLang="ko-KR" sz="1200" dirty="0"/>
              <a:t>… </a:t>
            </a:r>
            <a:r>
              <a:rPr lang="ko-KR" altLang="en-US" sz="1200" dirty="0"/>
              <a:t>그냥 적당히 눈치 준 뒤 깨우면 된다고</a:t>
            </a:r>
            <a:r>
              <a:rPr lang="en-US" altLang="ko-KR" sz="1200" dirty="0"/>
              <a:t>.</a:t>
            </a:r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용자 유형 </a:t>
            </a:r>
            <a:r>
              <a:rPr lang="en-US" altLang="ko-KR" sz="1200" dirty="0"/>
              <a:t>(</a:t>
            </a:r>
            <a:r>
              <a:rPr lang="ko-KR" altLang="en-US" sz="1200" dirty="0"/>
              <a:t>뭐지</a:t>
            </a:r>
            <a:r>
              <a:rPr lang="en-US" altLang="ko-KR" sz="1200" dirty="0"/>
              <a:t>…?)</a:t>
            </a:r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/>
              <a:t>아예 그냥 침대나 바닥에 누워서 잔다고</a:t>
            </a:r>
            <a:r>
              <a:rPr lang="en-US" altLang="ko-KR" sz="1200" dirty="0"/>
              <a:t>. </a:t>
            </a:r>
            <a:r>
              <a:rPr lang="ko-KR" altLang="en-US" sz="1200" dirty="0"/>
              <a:t>화가 치밀어 오른다는데</a:t>
            </a:r>
            <a:r>
              <a:rPr lang="en-US" altLang="ko-KR" sz="1200" dirty="0"/>
              <a:t>... </a:t>
            </a:r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범죄자 유형 </a:t>
            </a:r>
            <a:r>
              <a:rPr lang="en-US" altLang="ko-KR" sz="1200" dirty="0"/>
              <a:t>(</a:t>
            </a:r>
            <a:r>
              <a:rPr lang="ko-KR" altLang="en-US" sz="1200" dirty="0"/>
              <a:t>너 </a:t>
            </a:r>
            <a:r>
              <a:rPr lang="en-US" altLang="ko-KR" sz="1200" dirty="0"/>
              <a:t>F)</a:t>
            </a:r>
          </a:p>
          <a:p>
            <a:pPr marL="38100" marR="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/>
              <a:t>강의시간 이전에 촬영했던 얼굴 사진이나 동영상만 띄우고</a:t>
            </a:r>
            <a:r>
              <a:rPr lang="en-US" altLang="ko-KR" sz="1200" dirty="0"/>
              <a:t>, </a:t>
            </a:r>
            <a:r>
              <a:rPr lang="ko-KR" altLang="en-US" sz="1200" dirty="0"/>
              <a:t>편하게 잔다고</a:t>
            </a:r>
            <a:r>
              <a:rPr lang="en-US" altLang="ko-KR" sz="1200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F525CA-EB2F-C5F0-192E-D82064EF8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9029" y="2427379"/>
            <a:ext cx="3697942" cy="1214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A712EA-FA3A-1185-B41D-4FDE8CF13B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09029" y="3702608"/>
            <a:ext cx="3697942" cy="12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017" y="2869191"/>
            <a:ext cx="2493895" cy="1659402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INTRODUCTION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13225" y="970613"/>
            <a:ext cx="8134940" cy="179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인문대학의 학장을 담당하고 있는 </a:t>
            </a:r>
            <a:r>
              <a:rPr lang="en-US" altLang="ko-KR" sz="1200" dirty="0"/>
              <a:t>XXX</a:t>
            </a:r>
            <a:r>
              <a:rPr lang="ko-KR" altLang="en-US" sz="1200" dirty="0"/>
              <a:t> 교수</a:t>
            </a:r>
            <a:r>
              <a:rPr lang="en-US" altLang="ko-KR" sz="1200" dirty="0"/>
              <a:t>. </a:t>
            </a:r>
            <a:r>
              <a:rPr lang="ko-KR" altLang="en-US" sz="1200" dirty="0"/>
              <a:t>교수들과 조교들의 성토를 듣고 이대로는 안된다는 생각이 들어 문제를 해결할 방안을 마련하기로 함</a:t>
            </a:r>
            <a:endParaRPr lang="en-US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졸음운전을 뇌파인식을 통해 방지할 수 있는 방안이 개발했다고 하는 뉴스에 해결방안이 떠오르게 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/>
              <a:t>X</a:t>
            </a:r>
            <a:r>
              <a:rPr lang="ko-KR" altLang="en-US" sz="1200" dirty="0"/>
              <a:t> 교수는 딥러닝 기반 제품을 사용하여 수업 중 졸음을 방지하는 방법을 떠올리고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기술을 적용한 제품을 판매하는 우리 회사에 제품을 만들어 줄 것을 의뢰하였다고 함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B9A89E-508F-E8E9-5DF8-7A710FA4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319" y="2869191"/>
            <a:ext cx="2284841" cy="1659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475570-0C2D-4EF5-22BD-12998A3BF1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6565" y="2869191"/>
            <a:ext cx="2601600" cy="16594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2499F3-8FBA-1CF0-5489-253CF9CF1D5D}"/>
              </a:ext>
            </a:extLst>
          </p:cNvPr>
          <p:cNvSpPr/>
          <p:nvPr/>
        </p:nvSpPr>
        <p:spPr>
          <a:xfrm>
            <a:off x="415017" y="4528593"/>
            <a:ext cx="2493895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X</a:t>
            </a:r>
            <a:r>
              <a:rPr lang="ko-KR" altLang="en-US" sz="800" dirty="0">
                <a:solidFill>
                  <a:schemeClr val="tx1"/>
                </a:solidFill>
              </a:rPr>
              <a:t> 교수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잠시 유튜브에서 뉴스 좀 볼까</a:t>
            </a:r>
            <a:r>
              <a:rPr lang="en-US" altLang="ko-KR" sz="800" dirty="0">
                <a:solidFill>
                  <a:schemeClr val="tx1"/>
                </a:solidFill>
              </a:rPr>
              <a:t>… </a:t>
            </a:r>
            <a:r>
              <a:rPr lang="ko-KR" altLang="en-US" sz="800" dirty="0">
                <a:solidFill>
                  <a:schemeClr val="tx1"/>
                </a:solidFill>
              </a:rPr>
              <a:t>응</a:t>
            </a:r>
            <a:r>
              <a:rPr lang="en-US" altLang="ko-KR" sz="800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9370A-303F-C8BE-6DE8-41C337D3DADB}"/>
              </a:ext>
            </a:extLst>
          </p:cNvPr>
          <p:cNvSpPr/>
          <p:nvPr/>
        </p:nvSpPr>
        <p:spPr>
          <a:xfrm>
            <a:off x="3435317" y="4528593"/>
            <a:ext cx="2284841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X</a:t>
            </a:r>
            <a:r>
              <a:rPr lang="ko-KR" altLang="en-US" sz="800" dirty="0">
                <a:solidFill>
                  <a:schemeClr val="tx1"/>
                </a:solidFill>
              </a:rPr>
              <a:t> 교수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아니 이런 기술이</a:t>
            </a:r>
            <a:r>
              <a:rPr lang="en-US" altLang="ko-KR" sz="800" dirty="0">
                <a:solidFill>
                  <a:schemeClr val="tx1"/>
                </a:solidFill>
              </a:rPr>
              <a:t>?!?!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B285E3-6BC3-3876-310F-462D5CF1264F}"/>
              </a:ext>
            </a:extLst>
          </p:cNvPr>
          <p:cNvSpPr/>
          <p:nvPr/>
        </p:nvSpPr>
        <p:spPr>
          <a:xfrm>
            <a:off x="6246563" y="4542530"/>
            <a:ext cx="2601600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X</a:t>
            </a:r>
            <a:r>
              <a:rPr lang="ko-KR" altLang="en-US" sz="800" dirty="0">
                <a:solidFill>
                  <a:schemeClr val="tx1"/>
                </a:solidFill>
              </a:rPr>
              <a:t> 교수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이런 제품 좀 만들어 주세요</a:t>
            </a:r>
            <a:r>
              <a:rPr lang="en-US" altLang="ko-KR" sz="800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861" y="2873220"/>
            <a:ext cx="2972654" cy="1659402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DATA/USAGE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13225" y="1152150"/>
            <a:ext cx="8134940" cy="1725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en-US" altLang="ko-KR" sz="1200" dirty="0">
                <a:hlinkClick r:id="rId4"/>
              </a:rPr>
              <a:t>https://www.kaggle.com/datasets/ismailnasri20/driver-drowsiness-dataset-ddd</a:t>
            </a:r>
            <a:r>
              <a:rPr lang="en-US" altLang="ko-KR" sz="1200" dirty="0"/>
              <a:t> (</a:t>
            </a:r>
            <a:r>
              <a:rPr lang="en-US" altLang="ko-KR" sz="1200" dirty="0" err="1"/>
              <a:t>kaggle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어떤 데이터를 이용하여 모델을 만들 수 있을까</a:t>
            </a:r>
            <a:r>
              <a:rPr lang="en-US" altLang="ko-KR" sz="1200" dirty="0"/>
              <a:t>? </a:t>
            </a:r>
            <a:r>
              <a:rPr lang="ko-KR" altLang="en-US" sz="1200" dirty="0"/>
              <a:t>라고 생각하며 </a:t>
            </a:r>
            <a:r>
              <a:rPr lang="en-US" altLang="ko-KR" sz="1200" dirty="0" err="1"/>
              <a:t>kaggle</a:t>
            </a:r>
            <a:r>
              <a:rPr lang="ko-KR" altLang="en-US" sz="1200" dirty="0"/>
              <a:t>을 탐색하여</a:t>
            </a:r>
            <a:r>
              <a:rPr lang="en-US" altLang="ko-KR" sz="1200" dirty="0"/>
              <a:t> </a:t>
            </a:r>
            <a:r>
              <a:rPr lang="ko-KR" altLang="en-US" sz="1200" dirty="0"/>
              <a:t>졸음운전 방지 모델을 구현할 때에 사용할 수 있도록 한 사람들의 얼굴들이 담긴 이미지 폴더 데이터를 찾았고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이를 다르게 활용하여 수업 시간 중 자는 학생들을 찾아 내어 색출하는 모델을 만들기로 함 </a:t>
            </a:r>
            <a:r>
              <a:rPr lang="en-US" altLang="ko-KR" sz="1200" dirty="0"/>
              <a:t> </a:t>
            </a:r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모델은 조는 사람과 졸지 않는 사람을 구별할 수 있는 분류 모델로 구현</a:t>
            </a:r>
            <a:endParaRPr 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D958A5-F943-5ECC-9C46-6B0F8E703951}"/>
              </a:ext>
            </a:extLst>
          </p:cNvPr>
          <p:cNvSpPr/>
          <p:nvPr/>
        </p:nvSpPr>
        <p:spPr>
          <a:xfrm>
            <a:off x="849861" y="4532622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안 잔다 </a:t>
            </a:r>
            <a:r>
              <a:rPr lang="en-US" altLang="ko-KR" sz="800" dirty="0">
                <a:solidFill>
                  <a:schemeClr val="tx1"/>
                </a:solidFill>
              </a:rPr>
              <a:t>: ^^ </a:t>
            </a:r>
            <a:r>
              <a:rPr lang="ko-KR" altLang="en-US" sz="800" dirty="0">
                <a:solidFill>
                  <a:schemeClr val="tx1"/>
                </a:solidFill>
              </a:rPr>
              <a:t>수업 열심히 들어야지 교수님 강의 재밌다 </a:t>
            </a:r>
            <a:r>
              <a:rPr lang="ko-KR" altLang="en-US" sz="800" dirty="0" err="1">
                <a:solidFill>
                  <a:schemeClr val="tx1"/>
                </a:solidFill>
              </a:rPr>
              <a:t>ㅎㅎ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393E6A-8CFC-6B9F-E6E6-A3230043B2D4}"/>
              </a:ext>
            </a:extLst>
          </p:cNvPr>
          <p:cNvSpPr/>
          <p:nvPr/>
        </p:nvSpPr>
        <p:spPr>
          <a:xfrm>
            <a:off x="5321486" y="4537599"/>
            <a:ext cx="2972653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잔다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아 모르겠고 그냥 잘 거임 교수님도 모르겠지 </a:t>
            </a:r>
            <a:r>
              <a:rPr lang="ko-KR" altLang="en-US" sz="800" dirty="0" err="1">
                <a:solidFill>
                  <a:schemeClr val="tx1"/>
                </a:solidFill>
              </a:rPr>
              <a:t>ㅋㅋ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B6A9FE-B70D-C138-41A4-7DBFA7AD22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21486" y="2878197"/>
            <a:ext cx="2972652" cy="1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dirty="0"/>
              <a:t>DATA/USAGE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20300" y="1058020"/>
            <a:ext cx="8134940" cy="1725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데이터는 졸고 있는 사람들의 얼굴과 졸지 않고 있는 사람들의 얼굴로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이미지가 첨부된 폴더로 이루어져 있음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이미지 파일의 총 수는 </a:t>
            </a:r>
            <a:r>
              <a:rPr lang="en-US" altLang="ko-KR" sz="1200" dirty="0"/>
              <a:t>41,973</a:t>
            </a:r>
            <a:r>
              <a:rPr lang="ko-KR" altLang="en-US" sz="1200" dirty="0"/>
              <a:t>개이며</a:t>
            </a:r>
            <a:r>
              <a:rPr lang="en-US" altLang="ko-KR" sz="1200" dirty="0"/>
              <a:t>, </a:t>
            </a:r>
            <a:r>
              <a:rPr lang="ko-KR" altLang="en-US" sz="1200" dirty="0"/>
              <a:t>졸지 않는 사람의 얼굴 이미지는 </a:t>
            </a:r>
            <a:r>
              <a:rPr lang="en-US" altLang="ko-KR" sz="1200" dirty="0"/>
              <a:t>19,445</a:t>
            </a:r>
            <a:r>
              <a:rPr lang="ko-KR" altLang="en-US" sz="1200" dirty="0"/>
              <a:t>개</a:t>
            </a:r>
            <a:r>
              <a:rPr lang="en-US" altLang="ko-KR" sz="1200" dirty="0"/>
              <a:t>, </a:t>
            </a:r>
            <a:r>
              <a:rPr lang="ko-KR" altLang="en-US" sz="1200" dirty="0"/>
              <a:t>조는 사람의 얼굴 이미지는 </a:t>
            </a:r>
            <a:r>
              <a:rPr lang="en-US" altLang="ko-KR" sz="1200" dirty="0"/>
              <a:t>22,348 </a:t>
            </a:r>
            <a:r>
              <a:rPr lang="ko-KR" altLang="en-US" sz="1200" dirty="0"/>
              <a:t>개로 이루어져 있음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해당 사진들을 이용하여 적절한 이미지 데이터 처리 및 증강을 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적합한 모델을 구현해 보도록 함   </a:t>
            </a:r>
            <a:endParaRPr 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D3B8A-FD5C-E0D3-E0B1-8D904277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8183" y="2682999"/>
            <a:ext cx="3454836" cy="20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94647-3BE5-ABC2-E693-55EF043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081" y="3184563"/>
            <a:ext cx="2212536" cy="1659402"/>
          </a:xfrm>
          <a:prstGeom prst="rect">
            <a:avLst/>
          </a:prstGeom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·</a:t>
            </a:r>
            <a:r>
              <a:rPr lang="en" dirty="0"/>
              <a:t> </a:t>
            </a:r>
            <a:r>
              <a:rPr lang="en-US" altLang="ko-KR" dirty="0"/>
              <a:t>DATA/USAGE</a:t>
            </a:r>
            <a:r>
              <a:rPr lang="en-US" dirty="0"/>
              <a:t> </a:t>
            </a:r>
            <a:r>
              <a:rPr lang="en" dirty="0">
                <a:solidFill>
                  <a:schemeClr val="accent1"/>
                </a:solidFill>
              </a:rPr>
              <a:t>·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706852" y="683888"/>
            <a:ext cx="8134940" cy="2276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어떤 식으로 해당 모델을 사용하고 제품을 만들까 고민한 회사는</a:t>
            </a:r>
            <a:r>
              <a:rPr lang="en-US" altLang="ko-KR" sz="1200" dirty="0"/>
              <a:t> </a:t>
            </a:r>
            <a:r>
              <a:rPr lang="ko-KR" altLang="en-US" sz="1200" dirty="0"/>
              <a:t>제품을 만들기 전에 학교측에 제품에 적용될 전반적인 모델에 관한 설명과 사용 방법을 제안함</a:t>
            </a:r>
            <a:endParaRPr lang="en-US" altLang="ko-KR" sz="1200" dirty="0"/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모델이 얼굴을 인식하고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제품이 인식한 조는 학생들을 조교들이 체크하여</a:t>
            </a:r>
            <a:r>
              <a:rPr lang="en-US" altLang="ko-KR" sz="1200" dirty="0"/>
              <a:t>, </a:t>
            </a:r>
            <a:r>
              <a:rPr lang="ko-KR" altLang="en-US" sz="1200" dirty="0"/>
              <a:t>몇 번의 기회를 주고</a:t>
            </a:r>
            <a:r>
              <a:rPr lang="en-US" altLang="ko-KR" sz="1200" dirty="0"/>
              <a:t>, </a:t>
            </a:r>
            <a:r>
              <a:rPr lang="ko-KR" altLang="en-US" sz="1200" dirty="0"/>
              <a:t>해도해도 너무하다 싶을 시 조교가 해당 학생에게 최후 통첩을 하는 방식으로 이루어진다</a:t>
            </a:r>
            <a:r>
              <a:rPr lang="en-US" altLang="ko-KR" sz="1200" dirty="0"/>
              <a:t>. </a:t>
            </a:r>
            <a:r>
              <a:rPr lang="ko-KR" altLang="en-US" sz="1200" dirty="0"/>
              <a:t>개선이 안되고 해당 학생이 잔다면 조교는 단념하고 자는 사진을 찍어 교수에게 수업이 끝나고 보고 및 제출하고</a:t>
            </a:r>
            <a:r>
              <a:rPr lang="en-US" altLang="ko-KR" sz="1200" dirty="0"/>
              <a:t>, </a:t>
            </a:r>
            <a:r>
              <a:rPr lang="ko-KR" altLang="en-US" sz="1200" dirty="0"/>
              <a:t>교수는 이를 통해 강의가 끝나고 적발된 학생이 억울하다며 항의할 때 수업시간 중 잔 해당 학생의 사진을 보여주고</a:t>
            </a:r>
            <a:r>
              <a:rPr lang="en-US" altLang="ko-KR" sz="1200" dirty="0"/>
              <a:t>, </a:t>
            </a:r>
            <a:r>
              <a:rPr lang="ko-KR" altLang="en-US" sz="1200" dirty="0"/>
              <a:t>정도에 따라 감점 처리하거나 심할 시 해당 강의 시간은 결석 처리한다</a:t>
            </a:r>
            <a:r>
              <a:rPr lang="en-US" altLang="ko-KR" sz="1200" dirty="0"/>
              <a:t>. </a:t>
            </a:r>
          </a:p>
          <a:p>
            <a:pPr marL="209550" marR="0" lvl="0" indent="-171450" algn="l" rtl="0">
              <a:spcBef>
                <a:spcPts val="1600"/>
              </a:spcBef>
              <a:spcAft>
                <a:spcPts val="0"/>
              </a:spcAft>
              <a:buSzPts val="1200"/>
              <a:buFontTx/>
              <a:buChar char="-"/>
            </a:pPr>
            <a:r>
              <a:rPr lang="ko-KR" altLang="en-US" sz="1200" dirty="0"/>
              <a:t>학교측은 대만족</a:t>
            </a:r>
            <a:r>
              <a:rPr lang="en-US" altLang="ko-KR" sz="1200" dirty="0"/>
              <a:t>, </a:t>
            </a:r>
            <a:r>
              <a:rPr lang="ko-KR" altLang="en-US" sz="1200" dirty="0"/>
              <a:t>제품을 제작하기 위하여 모델을 적용하고 한 번 사용해보는 시범과정을 거치고 개선점을 찾은 뒤 제품을 만들기로 한다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7F8B0-F67B-DA6B-4287-5D7857E6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66083" y="3184563"/>
            <a:ext cx="2212536" cy="1659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F4DD24-DFD9-C7E1-FB33-0A31EEA46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35620" y="3252442"/>
            <a:ext cx="2285466" cy="15236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6A7D85-52F5-4D00-F963-EBC4D54D29C5}"/>
              </a:ext>
            </a:extLst>
          </p:cNvPr>
          <p:cNvSpPr/>
          <p:nvPr/>
        </p:nvSpPr>
        <p:spPr>
          <a:xfrm>
            <a:off x="800451" y="3490146"/>
            <a:ext cx="1163171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모델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다 보고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A7067-1F15-D0D2-A0C1-50F80BAFACF7}"/>
              </a:ext>
            </a:extLst>
          </p:cNvPr>
          <p:cNvSpPr/>
          <p:nvPr/>
        </p:nvSpPr>
        <p:spPr>
          <a:xfrm>
            <a:off x="3689328" y="4254387"/>
            <a:ext cx="1163171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조교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야 </a:t>
            </a:r>
            <a:r>
              <a:rPr lang="en-US" altLang="ko-KR" sz="800" dirty="0">
                <a:solidFill>
                  <a:schemeClr val="tx1"/>
                </a:solidFill>
              </a:rPr>
              <a:t>2023XXXX.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너  잤지</a:t>
            </a:r>
            <a:r>
              <a:rPr lang="en-US" altLang="ko-KR" sz="800" dirty="0">
                <a:solidFill>
                  <a:schemeClr val="tx1"/>
                </a:solidFill>
              </a:rPr>
              <a:t>?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A322D-942A-DD79-16DF-88C818A2DF42}"/>
              </a:ext>
            </a:extLst>
          </p:cNvPr>
          <p:cNvSpPr/>
          <p:nvPr/>
        </p:nvSpPr>
        <p:spPr>
          <a:xfrm>
            <a:off x="7398475" y="3252442"/>
            <a:ext cx="1163171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교수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응 너 결석처리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301534-8418-0BB1-0262-21FEBF373EA8}"/>
              </a:ext>
            </a:extLst>
          </p:cNvPr>
          <p:cNvSpPr/>
          <p:nvPr/>
        </p:nvSpPr>
        <p:spPr>
          <a:xfrm>
            <a:off x="6540709" y="4385178"/>
            <a:ext cx="2307807" cy="261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이번에 </a:t>
            </a:r>
            <a:r>
              <a:rPr lang="en-US" altLang="ko-KR" sz="800" dirty="0">
                <a:solidFill>
                  <a:schemeClr val="tx1"/>
                </a:solidFill>
              </a:rPr>
              <a:t>F</a:t>
            </a:r>
            <a:r>
              <a:rPr lang="ko-KR" altLang="en-US" sz="800" dirty="0">
                <a:solidFill>
                  <a:schemeClr val="tx1"/>
                </a:solidFill>
              </a:rPr>
              <a:t>받으면 집에서 쫓겨나는 학생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교수님 제발 한번만 봐주세요 </a:t>
            </a:r>
            <a:r>
              <a:rPr lang="ko-KR" altLang="en-US" sz="800" dirty="0" err="1">
                <a:solidFill>
                  <a:schemeClr val="tx1"/>
                </a:solidFill>
              </a:rPr>
              <a:t>ㅠㅠ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45742"/>
      </p:ext>
    </p:extLst>
  </p:cSld>
  <p:clrMapOvr>
    <a:masterClrMapping/>
  </p:clrMapOvr>
</p:sld>
</file>

<file path=ppt/theme/theme1.xml><?xml version="1.0" encoding="utf-8"?>
<a:theme xmlns:a="http://schemas.openxmlformats.org/drawingml/2006/main" name="The Horror Passag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00000"/>
      </a:lt2>
      <a:accent1>
        <a:srgbClr val="990000"/>
      </a:accent1>
      <a:accent2>
        <a:srgbClr val="FFFFFF"/>
      </a:accent2>
      <a:accent3>
        <a:srgbClr val="000000"/>
      </a:accent3>
      <a:accent4>
        <a:srgbClr val="990000"/>
      </a:accent4>
      <a:accent5>
        <a:srgbClr val="FFFFFF"/>
      </a:accent5>
      <a:accent6>
        <a:srgbClr val="000000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1258</Words>
  <Application>Microsoft Office PowerPoint</Application>
  <PresentationFormat>화면 슬라이드 쇼(16:9)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Roboto Condensed Light</vt:lpstr>
      <vt:lpstr>Livvic</vt:lpstr>
      <vt:lpstr>Oxygen</vt:lpstr>
      <vt:lpstr>Do Hyeon</vt:lpstr>
      <vt:lpstr>Montserrat SemiBold</vt:lpstr>
      <vt:lpstr>Blinker</vt:lpstr>
      <vt:lpstr>Montserrat Light</vt:lpstr>
      <vt:lpstr>Bebas Neue</vt:lpstr>
      <vt:lpstr>Poppins</vt:lpstr>
      <vt:lpstr>Arial</vt:lpstr>
      <vt:lpstr>The Horror Passage by Slidesgo</vt:lpstr>
      <vt:lpstr>수업시간에 잘 생각 마라.   안면 인식을 통한 수업 중 수면 원천 차단 방지 모델 개발</vt:lpstr>
      <vt:lpstr>· chapter introduce ·</vt:lpstr>
      <vt:lpstr>· INTRODUCTION ·</vt:lpstr>
      <vt:lpstr>· INTRODUCTION ·</vt:lpstr>
      <vt:lpstr>· INTRODUCTION ·</vt:lpstr>
      <vt:lpstr>· INTRODUCTION ·</vt:lpstr>
      <vt:lpstr>· DATA/USAGE ·</vt:lpstr>
      <vt:lpstr>· DATA/USAGE ·</vt:lpstr>
      <vt:lpstr>· DATA/USAGE ·</vt:lpstr>
      <vt:lpstr>· modeling ·</vt:lpstr>
      <vt:lpstr>· modeling ·</vt:lpstr>
      <vt:lpstr>· modeling ·</vt:lpstr>
      <vt:lpstr>· modeling ·</vt:lpstr>
      <vt:lpstr>· modeling ·</vt:lpstr>
      <vt:lpstr>· modeling ·</vt:lpstr>
      <vt:lpstr>· modeling ·</vt:lpstr>
      <vt:lpstr>· modeling ·</vt:lpstr>
      <vt:lpstr>· modeling ·</vt:lpstr>
      <vt:lpstr>· Conclusion ·</vt:lpstr>
      <vt:lpstr>· Conclusion ·</vt:lpstr>
      <vt:lpstr>· Conclusion ·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수업시간에 졸지마라.</dc:title>
  <dc:creator>admin</dc:creator>
  <cp:lastModifiedBy>김 권섭</cp:lastModifiedBy>
  <cp:revision>109</cp:revision>
  <dcterms:modified xsi:type="dcterms:W3CDTF">2023-03-13T05:15:57Z</dcterms:modified>
</cp:coreProperties>
</file>